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98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297" r:id="rId12"/>
    <p:sldId id="319" r:id="rId13"/>
    <p:sldId id="320" r:id="rId14"/>
    <p:sldId id="321" r:id="rId15"/>
    <p:sldId id="322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2" name="Prostokąt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Prostokąt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Prostokąt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Prostokąt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56" name="Prostokąt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Prostokąt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Prostokąt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Prostokąt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olny kształt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Dowolny kształt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Dowolny kształt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Dowolny kształt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Dowolny kształt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Dowolny kształt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Dowolny kształt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Dowolny kształt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Dowolny kształt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Dowolny kształt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Dowolny kształt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Dowolny kształt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Dowolny kształt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Dowolny kształt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Dowolny kształt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7" name="Prostokąt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Prostokąt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Prostokąt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rostokąt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6" name="Prostokąt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Prostokąt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Prostokąt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Prostokąt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Prostokąt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Prostokąt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ostokąt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Łącznik prosty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a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Łącznik prosty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Łącznik prosty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/>
              <a:t>Kliknij ikonę, aby dodać obraz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grpSp>
        <p:nvGrpSpPr>
          <p:cNvPr id="14" name="Grupa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Łącznik prosty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a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Łącznik prosty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Łącznik prosty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rostokąt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ostokąt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ostokąt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Prostokąt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Prostokąt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Prostokąt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Prostokąt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66221E02-25CB-4963-84BC-0813985E7D90}" type="datetimeFigureOut">
              <a:rPr lang="pl-PL" smtClean="0"/>
              <a:pPr/>
              <a:t>09.10.2024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060848"/>
            <a:ext cx="7772400" cy="1975104"/>
          </a:xfrm>
        </p:spPr>
        <p:txBody>
          <a:bodyPr/>
          <a:lstStyle/>
          <a:p>
            <a:pPr algn="ctr"/>
            <a:r>
              <a:rPr lang="pl-PL" sz="6600" dirty="0"/>
              <a:t>Doradztwo           zawodowe</a:t>
            </a: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9A815D0F-AA3D-442B-9DF2-68906221ED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     </a:t>
            </a:r>
          </a:p>
        </p:txBody>
      </p:sp>
    </p:spTree>
  </p:cSld>
  <p:clrMapOvr>
    <a:masterClrMapping/>
  </p:clrMapOvr>
  <p:transition>
    <p:newsfla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39552" y="357166"/>
            <a:ext cx="7344816" cy="92025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	</a:t>
            </a:r>
          </a:p>
          <a:p>
            <a:pPr algn="ctr"/>
            <a:r>
              <a:rPr lang="pl-PL" sz="5400" dirty="0">
                <a:latin typeface="Arial" panose="020B0604020202020204" pitchFamily="34" charset="0"/>
                <a:cs typeface="Arial" panose="020B0604020202020204" pitchFamily="34" charset="0"/>
              </a:rPr>
              <a:t>Doradca</a:t>
            </a:r>
            <a:r>
              <a:rPr lang="pl-PL" sz="54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5400" dirty="0">
                <a:latin typeface="Arial" panose="020B0604020202020204" pitchFamily="34" charset="0"/>
                <a:cs typeface="Arial" panose="020B0604020202020204" pitchFamily="34" charset="0"/>
              </a:rPr>
              <a:t>zawodowy </a:t>
            </a:r>
          </a:p>
          <a:p>
            <a:pPr algn="ctr"/>
            <a:r>
              <a:rPr lang="pl-PL" sz="5400" dirty="0">
                <a:latin typeface="Arial" panose="020B0604020202020204" pitchFamily="34" charset="0"/>
                <a:cs typeface="Arial" panose="020B0604020202020204" pitchFamily="34" charset="0"/>
              </a:rPr>
              <a:t>w szkole: </a:t>
            </a:r>
          </a:p>
          <a:p>
            <a:pPr algn="ctr"/>
            <a:r>
              <a:rPr lang="pl-PL" sz="4000" dirty="0"/>
              <a:t>udziela pomocy w wyborze zawodu i kierunku kształcenia </a:t>
            </a:r>
          </a:p>
          <a:p>
            <a:pPr algn="ctr"/>
            <a:r>
              <a:rPr lang="pl-PL" sz="4000" dirty="0"/>
              <a:t>w formie grupowych</a:t>
            </a:r>
          </a:p>
          <a:p>
            <a:pPr algn="ctr"/>
            <a:r>
              <a:rPr lang="pl-PL" sz="4000" dirty="0"/>
              <a:t> oraz indywidualnych porad zawodowych.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ransition>
    <p:checke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1916832"/>
            <a:ext cx="7772400" cy="4401672"/>
          </a:xfrm>
        </p:spPr>
        <p:txBody>
          <a:bodyPr/>
          <a:lstStyle/>
          <a:p>
            <a:pPr algn="ctr"/>
            <a:r>
              <a:rPr lang="pl-PL" sz="3200" dirty="0"/>
              <a:t>- wspieranie uczniów w wyborze ścieżki kształcenia </a:t>
            </a:r>
            <a:br>
              <a:rPr lang="pl-PL" sz="3200" dirty="0"/>
            </a:br>
            <a:r>
              <a:rPr lang="pl-PL" sz="3200" dirty="0"/>
              <a:t>- pobudzanie do działania, </a:t>
            </a:r>
            <a:br>
              <a:rPr lang="pl-PL" sz="3200" dirty="0"/>
            </a:br>
            <a:r>
              <a:rPr lang="pl-PL" sz="3200" dirty="0"/>
              <a:t>- inspirowanie, motywowanie,</a:t>
            </a:r>
            <a:br>
              <a:rPr lang="pl-PL" sz="3200" dirty="0"/>
            </a:br>
            <a:r>
              <a:rPr lang="pl-PL" sz="3200" dirty="0"/>
              <a:t>- uświadomienie na czym polega wartość pracy</a:t>
            </a:r>
            <a:br>
              <a:rPr lang="pl-PL" sz="3200" dirty="0"/>
            </a:br>
            <a:r>
              <a:rPr lang="pl-PL" sz="3200" dirty="0"/>
              <a:t>- Pokazywanie CZYM JEST PASJA W ŻYCIU CZŁOWIEKA 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476672"/>
            <a:ext cx="7772400" cy="936104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/>
              <a:t>ROLĄ DORADCY ZAWODOWEGO JEST</a:t>
            </a:r>
            <a:r>
              <a:rPr lang="pl-PL" sz="3200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862021309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636912"/>
            <a:ext cx="7772400" cy="3681592"/>
          </a:xfrm>
        </p:spPr>
        <p:txBody>
          <a:bodyPr/>
          <a:lstStyle/>
          <a:p>
            <a:r>
              <a:rPr lang="pl-PL" sz="2000" dirty="0"/>
              <a:t>- Ustawa z dnia 26 stycznia 1982 r. Karta nauczyciela</a:t>
            </a:r>
            <a:br>
              <a:rPr lang="pl-PL" sz="2000" dirty="0"/>
            </a:br>
            <a:r>
              <a:rPr lang="pl-PL" sz="2000" dirty="0"/>
              <a:t>- Ustawa z dnia 7 września 1991 r. o systemie oświaty</a:t>
            </a:r>
            <a:br>
              <a:rPr lang="pl-PL" sz="2000" dirty="0"/>
            </a:br>
            <a:r>
              <a:rPr lang="pl-PL" sz="2000" dirty="0"/>
              <a:t>- Ustawa z 14 grudnia 2016 r. prawo oświatowe</a:t>
            </a:r>
            <a:br>
              <a:rPr lang="pl-PL" sz="2000" dirty="0"/>
            </a:br>
            <a:r>
              <a:rPr lang="pl-PL" sz="2000" dirty="0"/>
              <a:t>- ustawa z 22 listopada 2018 r. o zmianie ustawy</a:t>
            </a:r>
            <a:br>
              <a:rPr lang="pl-PL" sz="2000" dirty="0"/>
            </a:br>
            <a:r>
              <a:rPr lang="pl-PL" sz="2000" dirty="0"/>
              <a:t>- rozporządzenie men z dnia 12 lutego 2019 r.</a:t>
            </a:r>
            <a:br>
              <a:rPr lang="pl-PL" sz="2000" dirty="0"/>
            </a:br>
            <a:r>
              <a:rPr lang="pl-PL" sz="2000" dirty="0"/>
              <a:t>  W sprawie doradztwa zawodowego</a:t>
            </a:r>
            <a:br>
              <a:rPr lang="pl-PL" sz="2000" dirty="0"/>
            </a:br>
            <a:r>
              <a:rPr lang="pl-PL" sz="2000" dirty="0"/>
              <a:t>- rozporządzenie men z dnia 1 sierpnia 2017 r. </a:t>
            </a:r>
            <a:br>
              <a:rPr lang="pl-PL" sz="2000" dirty="0"/>
            </a:br>
            <a:r>
              <a:rPr lang="pl-PL" sz="2000" dirty="0"/>
              <a:t>  W sprawie szczegółowych kwalifikacji wymaganych </a:t>
            </a:r>
            <a:br>
              <a:rPr lang="pl-PL" sz="2000" dirty="0"/>
            </a:br>
            <a:r>
              <a:rPr lang="pl-PL" sz="2000" dirty="0"/>
              <a:t>  od nauczycieli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620688"/>
            <a:ext cx="7772400" cy="1508760"/>
          </a:xfrm>
        </p:spPr>
        <p:txBody>
          <a:bodyPr>
            <a:normAutofit/>
          </a:bodyPr>
          <a:lstStyle/>
          <a:p>
            <a:pPr algn="ctr"/>
            <a:r>
              <a:rPr lang="pl-PL" sz="5400" b="1" dirty="0"/>
              <a:t>Akty prawne</a:t>
            </a:r>
          </a:p>
        </p:txBody>
      </p:sp>
    </p:spTree>
    <p:extLst>
      <p:ext uri="{BB962C8B-B14F-4D97-AF65-F5344CB8AC3E}">
        <p14:creationId xmlns:p14="http://schemas.microsoft.com/office/powerpoint/2010/main" val="47870925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060848"/>
            <a:ext cx="7772400" cy="4257656"/>
          </a:xfrm>
        </p:spPr>
        <p:txBody>
          <a:bodyPr/>
          <a:lstStyle/>
          <a:p>
            <a:r>
              <a:rPr lang="pl-PL" sz="2800" dirty="0"/>
              <a:t>Procesem, w którym doradca zawodowy i uczeń pracują wspólnie nad świadomym i samodzielnym podjęciem przez ucznia decyzji dotyczącej:</a:t>
            </a:r>
            <a:br>
              <a:rPr lang="pl-PL" sz="2800" dirty="0"/>
            </a:br>
            <a:br>
              <a:rPr lang="pl-PL" sz="2800" dirty="0"/>
            </a:br>
            <a:r>
              <a:rPr lang="pl-PL" sz="2800" dirty="0"/>
              <a:t>- wyboru szkoły</a:t>
            </a:r>
            <a:br>
              <a:rPr lang="pl-PL" sz="2800" dirty="0"/>
            </a:br>
            <a:r>
              <a:rPr lang="pl-PL" sz="2800" dirty="0"/>
              <a:t>- wyboru zawodu</a:t>
            </a:r>
            <a:br>
              <a:rPr lang="pl-PL" sz="2800" dirty="0"/>
            </a:br>
            <a:r>
              <a:rPr lang="pl-PL" sz="2800" dirty="0"/>
              <a:t>- rozwoju kwalifikacji zawodowych</a:t>
            </a:r>
            <a:br>
              <a:rPr lang="pl-PL" sz="2800" dirty="0"/>
            </a:br>
            <a:r>
              <a:rPr lang="pl-PL" sz="2800" dirty="0"/>
              <a:t>- planowania kariery zawodowej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548680"/>
            <a:ext cx="7772400" cy="1152128"/>
          </a:xfrm>
        </p:spPr>
        <p:txBody>
          <a:bodyPr>
            <a:normAutofit/>
          </a:bodyPr>
          <a:lstStyle/>
          <a:p>
            <a:pPr algn="ctr"/>
            <a:r>
              <a:rPr lang="pl-PL" sz="4800" dirty="0"/>
              <a:t>Doradztwo zawodowe jest:</a:t>
            </a:r>
          </a:p>
        </p:txBody>
      </p:sp>
    </p:spTree>
    <p:extLst>
      <p:ext uri="{BB962C8B-B14F-4D97-AF65-F5344CB8AC3E}">
        <p14:creationId xmlns:p14="http://schemas.microsoft.com/office/powerpoint/2010/main" val="118108862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420888"/>
            <a:ext cx="8208912" cy="3897616"/>
          </a:xfrm>
        </p:spPr>
        <p:txBody>
          <a:bodyPr/>
          <a:lstStyle/>
          <a:p>
            <a:pPr algn="ctr"/>
            <a:r>
              <a:rPr lang="pl-PL" sz="3600" dirty="0"/>
              <a:t>Współczesne doradztwo wymaga nie tylko przekazywania uczniom wiedzy, ale również kształtowania kompetencji kluczowych potrzebnych </a:t>
            </a:r>
            <a:br>
              <a:rPr lang="pl-PL" sz="3600" dirty="0"/>
            </a:br>
            <a:r>
              <a:rPr lang="pl-PL" sz="3600" dirty="0"/>
              <a:t>w rozwoju zawodowym </a:t>
            </a:r>
            <a:br>
              <a:rPr lang="pl-PL" sz="3600" dirty="0"/>
            </a:br>
            <a:r>
              <a:rPr lang="pl-PL" sz="3600" dirty="0"/>
              <a:t>i osobistym.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27584" y="764704"/>
            <a:ext cx="7772400" cy="648072"/>
          </a:xfrm>
        </p:spPr>
        <p:txBody>
          <a:bodyPr>
            <a:normAutofit lnSpcReduction="10000"/>
          </a:bodyPr>
          <a:lstStyle/>
          <a:p>
            <a:pPr algn="ctr"/>
            <a:r>
              <a:rPr lang="pl-PL" sz="4000" b="1" dirty="0"/>
              <a:t>Istota doradztwa zawodowego</a:t>
            </a:r>
          </a:p>
        </p:txBody>
      </p:sp>
    </p:spTree>
    <p:extLst>
      <p:ext uri="{BB962C8B-B14F-4D97-AF65-F5344CB8AC3E}">
        <p14:creationId xmlns:p14="http://schemas.microsoft.com/office/powerpoint/2010/main" val="393222694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3568" y="2060848"/>
            <a:ext cx="8208912" cy="4032448"/>
          </a:xfrm>
        </p:spPr>
        <p:txBody>
          <a:bodyPr/>
          <a:lstStyle/>
          <a:p>
            <a:r>
              <a:rPr lang="pl-PL" sz="3600" dirty="0"/>
              <a:t>- obowiązkowych zajęciach edukacyjnych</a:t>
            </a:r>
            <a:br>
              <a:rPr lang="pl-PL" sz="3600" dirty="0"/>
            </a:br>
            <a:r>
              <a:rPr lang="pl-PL" sz="3600" dirty="0"/>
              <a:t>- zajęciach z zakresu doradztwa zawodowego</a:t>
            </a:r>
            <a:br>
              <a:rPr lang="pl-PL" sz="3600" dirty="0"/>
            </a:br>
            <a:r>
              <a:rPr lang="pl-PL" sz="3600" dirty="0"/>
              <a:t>- zajęciach z wychowawcą</a:t>
            </a:r>
            <a:br>
              <a:rPr lang="pl-PL" sz="3600" dirty="0"/>
            </a:br>
            <a:r>
              <a:rPr lang="pl-PL" sz="3600" dirty="0"/>
              <a:t>- w ramach wizyt w zakładach </a:t>
            </a:r>
            <a:br>
              <a:rPr lang="pl-PL" sz="3600" dirty="0"/>
            </a:br>
            <a:r>
              <a:rPr lang="pl-PL" sz="3600" dirty="0"/>
              <a:t>  pracy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188640"/>
            <a:ext cx="7772400" cy="1440160"/>
          </a:xfrm>
        </p:spPr>
        <p:txBody>
          <a:bodyPr>
            <a:normAutofit/>
          </a:bodyPr>
          <a:lstStyle/>
          <a:p>
            <a:pPr algn="ctr"/>
            <a:r>
              <a:rPr lang="pl-PL" sz="4400" b="1" dirty="0"/>
              <a:t>Doradztwo zawodowe jest realizowane na:</a:t>
            </a:r>
          </a:p>
        </p:txBody>
      </p:sp>
    </p:spTree>
    <p:extLst>
      <p:ext uri="{BB962C8B-B14F-4D97-AF65-F5344CB8AC3E}">
        <p14:creationId xmlns:p14="http://schemas.microsoft.com/office/powerpoint/2010/main" val="1236419364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2420888"/>
            <a:ext cx="7772400" cy="3897616"/>
          </a:xfrm>
        </p:spPr>
        <p:txBody>
          <a:bodyPr/>
          <a:lstStyle/>
          <a:p>
            <a:r>
              <a:rPr lang="pl-PL" sz="2400" dirty="0"/>
              <a:t>Twoje dziecko idąc dalej powinno być przygotowane by dobrze wybrać. Podejmując decyzje winno brać zawsze pod uwagę swoją wiedzę, umiejętności i zainteresowania. Powinno mieć na uwadze swój potencjał intelektualny i społeczny oraz czuć odpowiedzialność za swoje decyzje.</a:t>
            </a:r>
            <a:br>
              <a:rPr lang="pl-PL" sz="2400" dirty="0"/>
            </a:br>
            <a:r>
              <a:rPr lang="pl-PL" sz="2400" dirty="0"/>
              <a:t>Dlatego ważny jest proces jaki nazywamy doradztwem edukacyjno - zawodowym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893660" y="836712"/>
            <a:ext cx="7772400" cy="1152128"/>
          </a:xfrm>
        </p:spPr>
        <p:txBody>
          <a:bodyPr>
            <a:normAutofit/>
          </a:bodyPr>
          <a:lstStyle/>
          <a:p>
            <a:pPr algn="ctr"/>
            <a:r>
              <a:rPr lang="pl-PL" sz="4800" b="1" dirty="0"/>
              <a:t>Drogi RODZICU</a:t>
            </a:r>
          </a:p>
        </p:txBody>
      </p:sp>
    </p:spTree>
    <p:extLst>
      <p:ext uri="{BB962C8B-B14F-4D97-AF65-F5344CB8AC3E}">
        <p14:creationId xmlns:p14="http://schemas.microsoft.com/office/powerpoint/2010/main" val="2610407087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755576" y="2492896"/>
            <a:ext cx="8208912" cy="3825608"/>
          </a:xfrm>
        </p:spPr>
        <p:txBody>
          <a:bodyPr/>
          <a:lstStyle/>
          <a:p>
            <a:r>
              <a:rPr lang="pl-PL" dirty="0"/>
              <a:t>- </a:t>
            </a:r>
            <a:r>
              <a:rPr lang="pl-PL" sz="2800" dirty="0"/>
              <a:t>określanie własnych predyspozycji </a:t>
            </a:r>
            <a:br>
              <a:rPr lang="pl-PL" sz="2800" dirty="0"/>
            </a:br>
            <a:r>
              <a:rPr lang="pl-PL" sz="2800" dirty="0"/>
              <a:t>   i cech osobowościowych,</a:t>
            </a:r>
            <a:br>
              <a:rPr lang="pl-PL" sz="2800" dirty="0"/>
            </a:br>
            <a:r>
              <a:rPr lang="pl-PL" sz="2800" dirty="0"/>
              <a:t>- kształtowanie umiejętności poruszania    się po rynku pracy</a:t>
            </a:r>
            <a:br>
              <a:rPr lang="pl-PL" sz="2800" dirty="0"/>
            </a:br>
            <a:r>
              <a:rPr lang="pl-PL" sz="2800" dirty="0"/>
              <a:t>- wybór szkoły zgodny z zainteresowaniami</a:t>
            </a:r>
            <a:br>
              <a:rPr lang="pl-PL" sz="2800" dirty="0"/>
            </a:br>
            <a:r>
              <a:rPr lang="pl-PL" sz="2800" dirty="0"/>
              <a:t>- odkrywanie nowych pasji i utwierdzenie   </a:t>
            </a:r>
            <a:br>
              <a:rPr lang="pl-PL" sz="2800" dirty="0"/>
            </a:br>
            <a:r>
              <a:rPr lang="pl-PL" sz="2800" dirty="0"/>
              <a:t>  się w dotychczasowym wyborze</a:t>
            </a:r>
            <a:br>
              <a:rPr lang="pl-PL" sz="2800" dirty="0"/>
            </a:br>
            <a:endParaRPr lang="pl-PL" sz="2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692696"/>
            <a:ext cx="7772400" cy="1152128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/>
              <a:t>Doradztwo zawodowe w szkole podstawowej ma za zadanie:</a:t>
            </a:r>
          </a:p>
        </p:txBody>
      </p:sp>
    </p:spTree>
    <p:extLst>
      <p:ext uri="{BB962C8B-B14F-4D97-AF65-F5344CB8AC3E}">
        <p14:creationId xmlns:p14="http://schemas.microsoft.com/office/powerpoint/2010/main" val="338386391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14400" y="1556792"/>
            <a:ext cx="7772400" cy="4761712"/>
          </a:xfrm>
        </p:spPr>
        <p:txBody>
          <a:bodyPr/>
          <a:lstStyle/>
          <a:p>
            <a:r>
              <a:rPr lang="pl-PL" sz="2800" dirty="0"/>
              <a:t>- zna kryteria przyjęć do szkół,</a:t>
            </a:r>
            <a:br>
              <a:rPr lang="pl-PL" sz="2800" dirty="0"/>
            </a:br>
            <a:r>
              <a:rPr lang="pl-PL" sz="2800" dirty="0"/>
              <a:t>- zna siebie, swoje upodobania, mocne   i słabe strony</a:t>
            </a:r>
            <a:br>
              <a:rPr lang="pl-PL" sz="2800" dirty="0"/>
            </a:br>
            <a:r>
              <a:rPr lang="pl-PL" sz="2800" dirty="0"/>
              <a:t>- umie napisać podanie, CV, list motywacyjny</a:t>
            </a:r>
            <a:br>
              <a:rPr lang="pl-PL" sz="2800" dirty="0"/>
            </a:br>
            <a:r>
              <a:rPr lang="pl-PL" sz="2800" dirty="0"/>
              <a:t>- zna zawody</a:t>
            </a:r>
            <a:br>
              <a:rPr lang="pl-PL" sz="2800" dirty="0"/>
            </a:br>
            <a:r>
              <a:rPr lang="pl-PL" sz="2800" dirty="0"/>
              <a:t>- zna ofertę oświatową naszego regionu</a:t>
            </a:r>
            <a:br>
              <a:rPr lang="pl-PL" sz="2800" dirty="0"/>
            </a:br>
            <a:r>
              <a:rPr lang="pl-PL" sz="2800" dirty="0"/>
              <a:t>- rozumie czym jest działalność </a:t>
            </a:r>
            <a:r>
              <a:rPr lang="pl-PL" sz="2800" dirty="0" err="1"/>
              <a:t>wolontariacką</a:t>
            </a:r>
            <a:endParaRPr lang="pl-PL" sz="2800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914400" y="476672"/>
            <a:ext cx="7772400" cy="792088"/>
          </a:xfrm>
        </p:spPr>
        <p:txBody>
          <a:bodyPr>
            <a:noAutofit/>
          </a:bodyPr>
          <a:lstStyle/>
          <a:p>
            <a:pPr algn="ctr"/>
            <a:r>
              <a:rPr lang="pl-PL" sz="4800" b="1" dirty="0"/>
              <a:t>Absolwent:</a:t>
            </a:r>
          </a:p>
        </p:txBody>
      </p:sp>
    </p:spTree>
    <p:extLst>
      <p:ext uri="{BB962C8B-B14F-4D97-AF65-F5344CB8AC3E}">
        <p14:creationId xmlns:p14="http://schemas.microsoft.com/office/powerpoint/2010/main" val="272817323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971600" y="620688"/>
            <a:ext cx="727280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pl-PL" sz="4800" dirty="0"/>
          </a:p>
          <a:p>
            <a:endParaRPr lang="pl-PL" sz="4800" dirty="0"/>
          </a:p>
          <a:p>
            <a:r>
              <a:rPr lang="pl-PL" sz="4800" dirty="0"/>
              <a:t>Nie podejmuj decyzji za swoje dziecko i nie krytykuj decyzji swojego dziecka!</a:t>
            </a:r>
            <a:br>
              <a:rPr lang="pl-PL" sz="4800" dirty="0"/>
            </a:br>
            <a:endParaRPr lang="pl-PL" sz="2400" dirty="0"/>
          </a:p>
        </p:txBody>
      </p:sp>
    </p:spTree>
  </p:cSld>
  <p:clrMapOvr>
    <a:masterClrMapping/>
  </p:clrMapOvr>
  <p:transition>
    <p:wheel spokes="3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71600" y="476672"/>
            <a:ext cx="7772400" cy="4536504"/>
          </a:xfrm>
        </p:spPr>
        <p:txBody>
          <a:bodyPr/>
          <a:lstStyle/>
          <a:p>
            <a:pPr algn="ctr"/>
            <a:r>
              <a:rPr lang="pl-PL" dirty="0"/>
              <a:t>W dzisiejszych czasach istotną sprawą staje się uświadomienie młodzieży, jak ważny jest wybór zawodu     i szkoły. </a:t>
            </a:r>
            <a:br>
              <a:rPr lang="pl-PL" dirty="0"/>
            </a:br>
            <a:r>
              <a:rPr lang="pl-PL" dirty="0"/>
              <a:t>W związku z tym niezwykle ważna staje się tutaj rola rodziców i doradców zawodowych. </a:t>
            </a:r>
          </a:p>
        </p:txBody>
      </p:sp>
    </p:spTree>
    <p:extLst>
      <p:ext uri="{BB962C8B-B14F-4D97-AF65-F5344CB8AC3E}">
        <p14:creationId xmlns:p14="http://schemas.microsoft.com/office/powerpoint/2010/main" val="1355931514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4861152"/>
          </a:xfrm>
        </p:spPr>
        <p:txBody>
          <a:bodyPr/>
          <a:lstStyle/>
          <a:p>
            <a:r>
              <a:rPr lang="pl-PL" sz="3600" dirty="0"/>
              <a:t>Ponadto Drogi Rodzicu …</a:t>
            </a:r>
            <a:br>
              <a:rPr lang="pl-PL" sz="3600" dirty="0"/>
            </a:br>
            <a:br>
              <a:rPr lang="pl-PL" sz="3600" dirty="0"/>
            </a:br>
            <a:r>
              <a:rPr lang="pl-PL" sz="2400" dirty="0"/>
              <a:t>- słuchaj z uwagą swojego dziecka, </a:t>
            </a:r>
            <a:br>
              <a:rPr lang="pl-PL" sz="2400" dirty="0"/>
            </a:br>
            <a:r>
              <a:rPr lang="pl-PL" sz="2400" dirty="0"/>
              <a:t>- rozważ z nim wszystkie czynniki, mogą być kluczowe dla podjęcia przez niego właściwej decyzji, </a:t>
            </a:r>
            <a:br>
              <a:rPr lang="pl-PL" sz="2400" dirty="0"/>
            </a:br>
            <a:r>
              <a:rPr lang="pl-PL" sz="2400" dirty="0"/>
              <a:t>- pomóż mu w przygotowaniu listy możliwych rozwiązań pomocnych w wyborze szkoły i zawodu, </a:t>
            </a:r>
            <a:br>
              <a:rPr lang="pl-PL" sz="2400" dirty="0"/>
            </a:br>
            <a:r>
              <a:rPr lang="pl-PL" sz="2400" dirty="0"/>
              <a:t>- zachęć swoje dziecko do przyjrzenia się  "plusom" i   "minusom" każdego rozwiązania, </a:t>
            </a:r>
            <a:br>
              <a:rPr lang="pl-PL" sz="2400" dirty="0"/>
            </a:br>
            <a:r>
              <a:rPr lang="pl-PL" sz="2400" dirty="0"/>
              <a:t>- pomóc dziecku wybrać najlepsze dla niego rozwiązanie,</a:t>
            </a:r>
            <a:br>
              <a:rPr lang="pl-PL" sz="2400" dirty="0"/>
            </a:br>
            <a:r>
              <a:rPr lang="pl-PL" sz="2400" dirty="0"/>
              <a:t>- chwal zawsze za aktywność, pomysłowość i kreatywność, wspieraj i bądź ze swoim dzieckiem. </a:t>
            </a:r>
            <a:br>
              <a:rPr lang="pl-PL" sz="2400" dirty="0"/>
            </a:b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53037440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83568" y="188641"/>
            <a:ext cx="7632848" cy="60631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i="1" dirty="0"/>
              <a:t>„Wszyscy dla wszystkich” </a:t>
            </a:r>
            <a:r>
              <a:rPr lang="pl-PL" sz="2800" dirty="0"/>
              <a:t>- Julian Tuwim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Murarz domy buduje, </a:t>
            </a:r>
          </a:p>
          <a:p>
            <a:pPr algn="ctr"/>
            <a:r>
              <a:rPr lang="pl-PL" dirty="0"/>
              <a:t>Krawiec szyje ubrania, </a:t>
            </a:r>
          </a:p>
          <a:p>
            <a:pPr algn="ctr"/>
            <a:r>
              <a:rPr lang="pl-PL" dirty="0"/>
              <a:t>Ale gdzieżby co uszył, </a:t>
            </a:r>
          </a:p>
          <a:p>
            <a:pPr algn="ctr"/>
            <a:r>
              <a:rPr lang="pl-PL" dirty="0"/>
              <a:t>Gdyby nie miał mieszkania?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 A i murarz by przecie</a:t>
            </a:r>
          </a:p>
          <a:p>
            <a:pPr algn="ctr"/>
            <a:r>
              <a:rPr lang="pl-PL" dirty="0"/>
              <a:t> Na robotę nie ruszył, </a:t>
            </a:r>
          </a:p>
          <a:p>
            <a:pPr algn="ctr"/>
            <a:r>
              <a:rPr lang="pl-PL" dirty="0"/>
              <a:t>Gdyby krawiec mu spodni </a:t>
            </a:r>
          </a:p>
          <a:p>
            <a:pPr algn="ctr"/>
            <a:r>
              <a:rPr lang="pl-PL" dirty="0"/>
              <a:t>I fartucha nie uszył.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Piekarz musi mieć buty, </a:t>
            </a:r>
          </a:p>
          <a:p>
            <a:pPr algn="ctr"/>
            <a:r>
              <a:rPr lang="pl-PL" dirty="0"/>
              <a:t>Więc do szewca iść trzeba, </a:t>
            </a:r>
          </a:p>
          <a:p>
            <a:pPr algn="ctr"/>
            <a:r>
              <a:rPr lang="pl-PL" dirty="0"/>
              <a:t>No, a gdyby nie piekarz, </a:t>
            </a:r>
          </a:p>
          <a:p>
            <a:pPr algn="ctr"/>
            <a:r>
              <a:rPr lang="pl-PL" dirty="0"/>
              <a:t>Toby szewc nie miał chleba.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Tak dla wspólnej korzyści </a:t>
            </a:r>
          </a:p>
          <a:p>
            <a:pPr algn="ctr"/>
            <a:r>
              <a:rPr lang="pl-PL" dirty="0"/>
              <a:t>I dla dobra wspólnego </a:t>
            </a:r>
          </a:p>
          <a:p>
            <a:pPr algn="ctr"/>
            <a:r>
              <a:rPr lang="pl-PL" dirty="0"/>
              <a:t>Wszyscy muszą pracować, </a:t>
            </a:r>
          </a:p>
          <a:p>
            <a:pPr algn="ctr"/>
            <a:r>
              <a:rPr lang="pl-PL" dirty="0"/>
              <a:t>Mój maleńki kolego. </a:t>
            </a:r>
          </a:p>
        </p:txBody>
      </p:sp>
    </p:spTree>
    <p:extLst>
      <p:ext uri="{BB962C8B-B14F-4D97-AF65-F5344CB8AC3E}">
        <p14:creationId xmlns:p14="http://schemas.microsoft.com/office/powerpoint/2010/main" val="1784588602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3501008"/>
            <a:ext cx="7772400" cy="1584176"/>
          </a:xfrm>
        </p:spPr>
        <p:txBody>
          <a:bodyPr/>
          <a:lstStyle/>
          <a:p>
            <a:r>
              <a:rPr lang="pl-PL" dirty="0"/>
              <a:t>          Dziękuję za uwagę.</a:t>
            </a:r>
          </a:p>
        </p:txBody>
      </p:sp>
    </p:spTree>
    <p:extLst>
      <p:ext uri="{BB962C8B-B14F-4D97-AF65-F5344CB8AC3E}">
        <p14:creationId xmlns:p14="http://schemas.microsoft.com/office/powerpoint/2010/main" val="2348304066"/>
      </p:ext>
    </p:extLst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367</TotalTime>
  <Words>642</Words>
  <Application>Microsoft Office PowerPoint</Application>
  <PresentationFormat>Pokaz na ekranie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2" baseType="lpstr">
      <vt:lpstr>Arial</vt:lpstr>
      <vt:lpstr>Consolas</vt:lpstr>
      <vt:lpstr>Corbel</vt:lpstr>
      <vt:lpstr>Wingdings</vt:lpstr>
      <vt:lpstr>Wingdings 2</vt:lpstr>
      <vt:lpstr>Wingdings 3</vt:lpstr>
      <vt:lpstr>Metro</vt:lpstr>
      <vt:lpstr>Doradztwo           zawodowe</vt:lpstr>
      <vt:lpstr>Prezentacja programu PowerPoint</vt:lpstr>
      <vt:lpstr>- wspieranie uczniów w wyborze ścieżki kształcenia  - pobudzanie do działania,  - inspirowanie, motywowanie, - uświadomienie na czym polega wartość pracy - Pokazywanie CZYM JEST PASJA W ŻYCIU CZŁOWIEKA </vt:lpstr>
      <vt:lpstr>- Ustawa z dnia 26 stycznia 1982 r. Karta nauczyciela - Ustawa z dnia 7 września 1991 r. o systemie oświaty - Ustawa z 14 grudnia 2016 r. prawo oświatowe - ustawa z 22 listopada 2018 r. o zmianie ustawy - rozporządzenie men z dnia 12 lutego 2019 r.   W sprawie doradztwa zawodowego - rozporządzenie men z dnia 1 sierpnia 2017 r.    W sprawie szczegółowych kwalifikacji wymaganych    od nauczycieli</vt:lpstr>
      <vt:lpstr>Procesem, w którym doradca zawodowy i uczeń pracują wspólnie nad świadomym i samodzielnym podjęciem przez ucznia decyzji dotyczącej:  - wyboru szkoły - wyboru zawodu - rozwoju kwalifikacji zawodowych - planowania kariery zawodowej</vt:lpstr>
      <vt:lpstr>Współczesne doradztwo wymaga nie tylko przekazywania uczniom wiedzy, ale również kształtowania kompetencji kluczowych potrzebnych  w rozwoju zawodowym  i osobistym.</vt:lpstr>
      <vt:lpstr>- obowiązkowych zajęciach edukacyjnych - zajęciach z zakresu doradztwa zawodowego - zajęciach z wychowawcą - w ramach wizyt w zakładach    pracy</vt:lpstr>
      <vt:lpstr>Twoje dziecko idąc dalej powinno być przygotowane by dobrze wybrać. Podejmując decyzje winno brać zawsze pod uwagę swoją wiedzę, umiejętności i zainteresowania. Powinno mieć na uwadze swój potencjał intelektualny i społeczny oraz czuć odpowiedzialność za swoje decyzje. Dlatego ważny jest proces jaki nazywamy doradztwem edukacyjno - zawodowym</vt:lpstr>
      <vt:lpstr>- określanie własnych predyspozycji     i cech osobowościowych, - kształtowanie umiejętności poruszania    się po rynku pracy - wybór szkoły zgodny z zainteresowaniami - odkrywanie nowych pasji i utwierdzenie      się w dotychczasowym wyborze </vt:lpstr>
      <vt:lpstr>- zna kryteria przyjęć do szkół, - zna siebie, swoje upodobania, mocne   i słabe strony - umie napisać podanie, CV, list motywacyjny - zna zawody - zna ofertę oświatową naszego regionu - rozumie czym jest działalność wolontariacką</vt:lpstr>
      <vt:lpstr>Prezentacja programu PowerPoint</vt:lpstr>
      <vt:lpstr>W dzisiejszych czasach istotną sprawą staje się uświadomienie młodzieży, jak ważny jest wybór zawodu     i szkoły.  W związku z tym niezwykle ważna staje się tutaj rola rodziców i doradców zawodowych. </vt:lpstr>
      <vt:lpstr>Ponadto Drogi Rodzicu …  - słuchaj z uwagą swojego dziecka,  - rozważ z nim wszystkie czynniki, mogą być kluczowe dla podjęcia przez niego właściwej decyzji,  - pomóż mu w przygotowaniu listy możliwych rozwiązań pomocnych w wyborze szkoły i zawodu,  - zachęć swoje dziecko do przyjrzenia się  "plusom" i   "minusom" każdego rozwiązania,  - pomóc dziecku wybrać najlepsze dla niego rozwiązanie, - chwal zawsze za aktywność, pomysłowość i kreatywność, wspieraj i bądź ze swoim dzieckiem.  </vt:lpstr>
      <vt:lpstr>Prezentacja programu PowerPoint</vt:lpstr>
      <vt:lpstr>          Dziękuję za uwagę.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NOWY TESTAMENT</dc:title>
  <cp:lastModifiedBy>wicedyrektor</cp:lastModifiedBy>
  <cp:revision>52</cp:revision>
  <dcterms:modified xsi:type="dcterms:W3CDTF">2024-10-09T08:25:39Z</dcterms:modified>
</cp:coreProperties>
</file>